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05" r:id="rId2"/>
    <p:sldId id="625" r:id="rId3"/>
    <p:sldId id="626" r:id="rId4"/>
    <p:sldId id="620" r:id="rId5"/>
    <p:sldId id="629" r:id="rId6"/>
    <p:sldId id="631" r:id="rId7"/>
    <p:sldId id="632" r:id="rId8"/>
    <p:sldId id="621" r:id="rId9"/>
    <p:sldId id="623" r:id="rId10"/>
    <p:sldId id="624" r:id="rId11"/>
    <p:sldId id="627" r:id="rId12"/>
    <p:sldId id="633" r:id="rId13"/>
  </p:sldIdLst>
  <p:sldSz cx="12192000" cy="6858000"/>
  <p:notesSz cx="68199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772B3B1-A49F-4BC4-A342-B9CC57AB85F7}">
          <p14:sldIdLst>
            <p14:sldId id="605"/>
            <p14:sldId id="625"/>
            <p14:sldId id="626"/>
            <p14:sldId id="620"/>
            <p14:sldId id="629"/>
            <p14:sldId id="631"/>
            <p14:sldId id="632"/>
            <p14:sldId id="621"/>
            <p14:sldId id="623"/>
            <p14:sldId id="624"/>
            <p14:sldId id="627"/>
            <p14:sldId id="633"/>
          </p14:sldIdLst>
        </p14:section>
        <p14:section name="Раздел без заголовка" id="{4FB49B65-3596-45DF-9005-72740699900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асулов Расул Морисович" initials="РРМ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CD9"/>
    <a:srgbClr val="EAEFF7"/>
    <a:srgbClr val="FFFFFF"/>
    <a:srgbClr val="D2DEEF"/>
    <a:srgbClr val="BDD7EE"/>
    <a:srgbClr val="9ABCE2"/>
    <a:srgbClr val="66A2D8"/>
    <a:srgbClr val="F8CBAD"/>
    <a:srgbClr val="999DA2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8" autoAdjust="0"/>
    <p:restoredTop sz="86076" autoAdjust="0"/>
  </p:normalViewPr>
  <p:slideViewPr>
    <p:cSldViewPr snapToGrid="0" showGuides="1">
      <p:cViewPr varScale="1">
        <p:scale>
          <a:sx n="100" d="100"/>
          <a:sy n="100" d="100"/>
        </p:scale>
        <p:origin x="816" y="84"/>
      </p:cViewPr>
      <p:guideLst>
        <p:guide orient="horz" pos="2183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CCE7B-2B55-459D-8182-D0557B1BD792}" type="datetimeFigureOut">
              <a:rPr lang="ru-RU" smtClean="0"/>
              <a:t>26.03.2026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AC1E7-E411-4D4E-B275-787F7D6A6A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375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20CFA-C76D-41D5-AC3C-DFC6FDF4C7C3}" type="datetimeFigureOut">
              <a:rPr lang="ru-RU" smtClean="0"/>
              <a:t>26.03.2026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96552-920F-4B31-9AF9-C3E3BD6AAE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784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552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26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998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41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397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574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839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969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57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859F-5EB7-4E64-BCCE-2436174D2195}" type="datetime1">
              <a:rPr lang="en-US" smtClean="0"/>
              <a:t>3/26/2026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30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34FB-FCF5-49C0-86A1-A68CAE42855C}" type="datetime1">
              <a:rPr lang="en-US" smtClean="0"/>
              <a:t>3/26/2026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52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F4E2-A1ED-4636-9EF3-DF49ED77CD19}" type="datetime1">
              <a:rPr lang="en-US" smtClean="0"/>
              <a:t>3/26/2026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8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>
          <a:xfrm>
            <a:off x="90488" y="990600"/>
            <a:ext cx="1201261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3102000" y="90000"/>
            <a:ext cx="9000000" cy="900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2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2495550" y="6408739"/>
            <a:ext cx="7200900" cy="358775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1742738" y="6552070"/>
            <a:ext cx="360362" cy="215444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CFD259-276A-48CF-AAAF-66CD61FCC4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2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43154" y="1818512"/>
            <a:ext cx="8534401" cy="321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24"/>
            </a:lvl1pPr>
          </a:lstStyle>
          <a:p>
            <a:endParaRPr dirty="0"/>
          </a:p>
        </p:txBody>
      </p:sp>
      <p:sp>
        <p:nvSpPr>
          <p:cNvPr id="7" name="Holder 2">
            <a:extLst>
              <a:ext uri="{FF2B5EF4-FFF2-40B4-BE49-F238E27FC236}">
                <a16:creationId xmlns="" xmlns:a16="http://schemas.microsoft.com/office/drawing/2014/main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77"/>
            <a:ext cx="5789968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29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="" xmlns:a16="http://schemas.microsoft.com/office/drawing/2014/main" id="{AC4B3DDE-8657-4CD7-8D3E-CD345DD21E94}"/>
              </a:ext>
            </a:extLst>
          </p:cNvPr>
          <p:cNvSpPr/>
          <p:nvPr userDrawn="1"/>
        </p:nvSpPr>
        <p:spPr>
          <a:xfrm flipV="1">
            <a:off x="1" y="530119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8" dirty="0"/>
          </a:p>
        </p:txBody>
      </p:sp>
      <p:sp>
        <p:nvSpPr>
          <p:cNvPr id="10" name="Дата 9">
            <a:extLst>
              <a:ext uri="{FF2B5EF4-FFF2-40B4-BE49-F238E27FC236}">
                <a16:creationId xmlns="" xmlns:a16="http://schemas.microsoft.com/office/drawing/2014/main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CF9D-A9A0-45D5-8D93-C442C40996DA}" type="datetime1">
              <a:rPr lang="en-US" smtClean="0"/>
              <a:t>3/26/2026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="" xmlns:a16="http://schemas.microsoft.com/office/drawing/2014/main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284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DF15-E714-4CF6-BEF1-7D53FFC8CFCA}" type="datetime1">
              <a:rPr lang="en-US" smtClean="0"/>
              <a:t>3/26/2026</a:t>
            </a:fld>
            <a:endParaRPr lang="en-US"/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E801F513-37A4-4436-BBD3-3D284793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2401"/>
            <a:ext cx="10381332" cy="30777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0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14" name="Holder 6">
            <a:extLst>
              <a:ext uri="{FF2B5EF4-FFF2-40B4-BE49-F238E27FC236}">
                <a16:creationId xmlns="" xmlns:a16="http://schemas.microsoft.com/office/drawing/2014/main" id="{72B907B9-426E-4B38-8F01-4BD15A5C52D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3570" y="6555595"/>
            <a:ext cx="2804161" cy="2687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747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63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25" y="6377969"/>
            <a:ext cx="2804161" cy="574516"/>
          </a:xfrm>
          <a:prstGeom prst="rect">
            <a:avLst/>
          </a:prstGeom>
        </p:spPr>
        <p:txBody>
          <a:bodyPr/>
          <a:lstStyle/>
          <a:p>
            <a:fld id="{1C7807E7-04DB-4063-A163-05034F160F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1" y="6377971"/>
            <a:ext cx="3901440" cy="574516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3594" y="6394481"/>
            <a:ext cx="2804161" cy="348813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81"/>
            <a:ext cx="5789968" cy="34881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26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D1FFA894-E666-4AAB-90B4-A00984BD322C}"/>
              </a:ext>
            </a:extLst>
          </p:cNvPr>
          <p:cNvSpPr/>
          <p:nvPr userDrawn="1"/>
        </p:nvSpPr>
        <p:spPr>
          <a:xfrm flipV="1">
            <a:off x="1" y="530121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algn="l" defTabSz="914400" hangingPunct="1"/>
            <a:endParaRPr sz="3867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5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4090-15DC-42C9-A2EA-2963BC17DB0C}" type="datetime1">
              <a:rPr lang="en-US" smtClean="0"/>
              <a:t>3/26/2026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87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002-6272-47A7-93E4-274B2FFAC211}" type="datetime1">
              <a:rPr lang="en-US" smtClean="0"/>
              <a:t>3/26/2026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85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D71F-972C-4739-B44C-8D824753A5CD}" type="datetime1">
              <a:rPr lang="en-US" smtClean="0"/>
              <a:t>3/26/2026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13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04E6-BAAD-4737-B6F0-7A03C7AFB364}" type="datetime1">
              <a:rPr lang="en-US" smtClean="0"/>
              <a:t>3/26/2026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63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4784-0414-45C4-9C41-BE93BB9A9A2F}" type="datetime1">
              <a:rPr lang="en-US" smtClean="0"/>
              <a:t>3/26/2026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7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9122-1BE7-4E87-915C-52BF3F1F07BE}" type="datetime1">
              <a:rPr lang="en-US" smtClean="0"/>
              <a:t>3/26/2026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66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CB5C-8D28-4AD7-9913-5D88D6658A31}" type="datetime1">
              <a:rPr lang="en-US" smtClean="0"/>
              <a:t>3/26/2026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07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829C-1CB8-430B-BC67-3AD03DAE52CD}" type="datetime1">
              <a:rPr lang="en-US" smtClean="0"/>
              <a:t>3/26/2026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43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E6C37-C25F-42BF-98DC-6F5DBD8059D4}" type="datetime1">
              <a:rPr lang="en-US" smtClean="0"/>
              <a:t>3/26/2026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88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81" r:id="rId13"/>
    <p:sldLayoutId id="2147483682" r:id="rId14"/>
    <p:sldLayoutId id="214748368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6551124"/>
            <a:ext cx="12192000" cy="396715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  <p:sp>
        <p:nvSpPr>
          <p:cNvPr id="9" name="object 9"/>
          <p:cNvSpPr/>
          <p:nvPr/>
        </p:nvSpPr>
        <p:spPr>
          <a:xfrm>
            <a:off x="9559604" y="550487"/>
            <a:ext cx="2632396" cy="5840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56" dirty="0"/>
          </a:p>
        </p:txBody>
      </p:sp>
      <p:sp>
        <p:nvSpPr>
          <p:cNvPr id="11" name="TextBox 10"/>
          <p:cNvSpPr txBox="1"/>
          <p:nvPr/>
        </p:nvSpPr>
        <p:spPr>
          <a:xfrm>
            <a:off x="-12776" y="6525920"/>
            <a:ext cx="3638149" cy="28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8" dirty="0">
                <a:solidFill>
                  <a:schemeClr val="bg1">
                    <a:lumMod val="65000"/>
                  </a:schemeClr>
                </a:solidFill>
              </a:rPr>
              <a:t>roskazna.gov.ru</a:t>
            </a:r>
            <a:endParaRPr lang="ru-RU" sz="126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1095" y="6525920"/>
            <a:ext cx="3625376" cy="28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68" dirty="0">
                <a:solidFill>
                  <a:schemeClr val="bg1">
                    <a:lumMod val="65000"/>
                  </a:schemeClr>
                </a:solidFill>
              </a:rPr>
              <a:t> г. </a:t>
            </a:r>
            <a:r>
              <a:rPr lang="ru-RU" sz="1268" dirty="0" smtClean="0">
                <a:solidFill>
                  <a:schemeClr val="bg1">
                    <a:lumMod val="65000"/>
                  </a:schemeClr>
                </a:solidFill>
              </a:rPr>
              <a:t>Сочи, сентябрь 2025</a:t>
            </a:r>
            <a:endParaRPr lang="ru-RU" sz="126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466268"/>
            <a:ext cx="521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11437F"/>
                </a:solidFill>
                <a:latin typeface="Cambria" panose="02040503050406030204" pitchFamily="18" charset="0"/>
              </a:rPr>
              <a:t>Макурина А.С.</a:t>
            </a:r>
            <a:endParaRPr lang="ru-RU" sz="1800" b="1" dirty="0">
              <a:solidFill>
                <a:srgbClr val="11437F"/>
              </a:solidFill>
              <a:latin typeface="Cambria" panose="02040503050406030204" pitchFamily="18" charset="0"/>
            </a:endParaRPr>
          </a:p>
          <a:p>
            <a:r>
              <a:rPr lang="ru-RU" sz="1400" dirty="0" smtClean="0">
                <a:solidFill>
                  <a:srgbClr val="11437F"/>
                </a:solidFill>
                <a:latin typeface="Cambria" panose="02040503050406030204" pitchFamily="18" charset="0"/>
              </a:rPr>
              <a:t>Федеральное казначейство</a:t>
            </a:r>
            <a:endParaRPr lang="ru-RU" sz="1400" dirty="0">
              <a:solidFill>
                <a:srgbClr val="11437F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object 2"/>
          <p:cNvSpPr/>
          <p:nvPr/>
        </p:nvSpPr>
        <p:spPr>
          <a:xfrm>
            <a:off x="-12772" y="6153040"/>
            <a:ext cx="4209463" cy="24823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  <p:sp>
        <p:nvSpPr>
          <p:cNvPr id="20" name="object 2">
            <a:extLst>
              <a:ext uri="{FF2B5EF4-FFF2-40B4-BE49-F238E27FC236}">
                <a16:creationId xmlns="" xmlns:a16="http://schemas.microsoft.com/office/drawing/2014/main" id="{5B18A36C-A304-4C91-856D-493F17EA7DB3}"/>
              </a:ext>
            </a:extLst>
          </p:cNvPr>
          <p:cNvSpPr/>
          <p:nvPr/>
        </p:nvSpPr>
        <p:spPr>
          <a:xfrm flipV="1">
            <a:off x="1524000" y="430246"/>
            <a:ext cx="8737600" cy="280972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3890" y="2083227"/>
            <a:ext cx="6362965" cy="254149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Особенности ведения казначейского учета и составления отчетности в 2026 году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397"/>
            <a:ext cx="1402441" cy="5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19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8565" y="1809884"/>
            <a:ext cx="1090556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dirty="0" smtClean="0">
                <a:latin typeface="Cambria" panose="02040503050406030204" pitchFamily="18" charset="0"/>
                <a:cs typeface="Segoe UI Light" panose="020B0502040204020203" pitchFamily="34" charset="0"/>
              </a:rPr>
              <a:t>Для </a:t>
            </a:r>
            <a:r>
              <a:rPr lang="ru-RU" sz="1600" dirty="0">
                <a:latin typeface="Cambria" panose="02040503050406030204" pitchFamily="18" charset="0"/>
                <a:cs typeface="Segoe UI Light" panose="020B0502040204020203" pitchFamily="34" charset="0"/>
              </a:rPr>
              <a:t>исключения ошибки </a:t>
            </a:r>
            <a:r>
              <a:rPr lang="ru-RU" sz="1600">
                <a:latin typeface="Cambria" panose="02040503050406030204" pitchFamily="18" charset="0"/>
                <a:cs typeface="Segoe UI Light" panose="020B0502040204020203" pitchFamily="34" charset="0"/>
              </a:rPr>
              <a:t>дублирования </a:t>
            </a:r>
            <a:r>
              <a:rPr lang="ru-RU" sz="1600" smtClean="0">
                <a:latin typeface="Cambria" panose="02040503050406030204" pitchFamily="18" charset="0"/>
                <a:cs typeface="Segoe UI Light" panose="020B0502040204020203" pitchFamily="34" charset="0"/>
              </a:rPr>
              <a:t>сумм </a:t>
            </a:r>
            <a:r>
              <a:rPr lang="ru-RU" sz="1600" b="1" dirty="0">
                <a:latin typeface="Cambria" panose="02040503050406030204" pitchFamily="18" charset="0"/>
                <a:cs typeface="Segoe UI Light" panose="020B0502040204020203" pitchFamily="34" charset="0"/>
              </a:rPr>
              <a:t>при формировании Оперативного баланса в ИС АСФК</a:t>
            </a:r>
            <a:r>
              <a:rPr lang="ru-RU" sz="1600" dirty="0">
                <a:latin typeface="Cambria" panose="02040503050406030204" pitchFamily="18" charset="0"/>
                <a:cs typeface="Segoe UI Light" panose="020B0502040204020203" pitchFamily="34" charset="0"/>
              </a:rPr>
              <a:t> в параметре «Множество КС для исключения» </a:t>
            </a:r>
            <a:r>
              <a:rPr lang="ru-RU" sz="1600" dirty="0" smtClean="0">
                <a:latin typeface="Cambria" panose="02040503050406030204" pitchFamily="18" charset="0"/>
                <a:cs typeface="Segoe UI Light" panose="020B0502040204020203" pitchFamily="34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cs typeface="Segoe UI Light" panose="020B0502040204020203" pitchFamily="34" charset="0"/>
              </a:rPr>
              <a:t>следует выбрать казначейские счета, </a:t>
            </a:r>
            <a:r>
              <a:rPr lang="ru-RU" sz="1600" dirty="0" smtClean="0">
                <a:latin typeface="Cambria" panose="02040503050406030204" pitchFamily="18" charset="0"/>
                <a:cs typeface="Segoe UI Light" panose="020B0502040204020203" pitchFamily="34" charset="0"/>
              </a:rPr>
              <a:t>переведенные на НПС.</a:t>
            </a:r>
            <a:endParaRPr lang="ru-RU" sz="1600" dirty="0">
              <a:latin typeface="Cambria" panose="02040503050406030204" pitchFamily="18" charset="0"/>
              <a:cs typeface="Segoe UI Light" panose="020B0502040204020203" pitchFamily="34" charset="0"/>
            </a:endParaRPr>
          </a:p>
          <a:p>
            <a:endParaRPr lang="ru-RU" sz="16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6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10</a:t>
            </a:fld>
            <a:endParaRPr lang="ru-RU" dirty="0">
              <a:solidFill>
                <a:srgbClr val="44546A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039" y="2790825"/>
            <a:ext cx="7972289" cy="35210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182866" y="4724400"/>
            <a:ext cx="3189734" cy="190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70019" y="1003066"/>
            <a:ext cx="10462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mbria" panose="02040503050406030204" pitchFamily="18" charset="0"/>
                <a:cs typeface="Segoe UI Light" panose="020B0502040204020203" pitchFamily="34" charset="0"/>
              </a:rPr>
              <a:t>Корректность раздела 4 «Информация по суммам привлеченных средств на уровень бюджетов субъектов РФ (местных бюджетов)» Оперативного баланса (ф. 0531377) при переходе ТОФК на НПС </a:t>
            </a:r>
          </a:p>
          <a:p>
            <a:pPr algn="ctr"/>
            <a:r>
              <a:rPr lang="ru-RU" sz="1600" b="1" u="sng" dirty="0" smtClean="0">
                <a:latin typeface="Cambria" panose="02040503050406030204" pitchFamily="18" charset="0"/>
                <a:cs typeface="Segoe UI Light" panose="020B0502040204020203" pitchFamily="34" charset="0"/>
              </a:rPr>
              <a:t>в части суммы привлеченных средств текущего финансового года</a:t>
            </a:r>
            <a:r>
              <a:rPr lang="ru-RU" sz="1600" b="1" dirty="0" smtClean="0">
                <a:latin typeface="Cambria" panose="02040503050406030204" pitchFamily="18" charset="0"/>
                <a:cs typeface="Segoe UI Light" panose="020B0502040204020203" pitchFamily="34" charset="0"/>
              </a:rPr>
              <a:t>.  </a:t>
            </a:r>
            <a:endParaRPr lang="ru-RU" sz="1600" b="1" dirty="0">
              <a:latin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5252411" y="185801"/>
            <a:ext cx="6716377" cy="4985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hangingPunct="0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dirty="0" smtClean="0">
                <a:sym typeface="Helvetica Neue"/>
              </a:rPr>
              <a:t>Оперативный баланс ф. 0531377</a:t>
            </a:r>
            <a:endParaRPr lang="ru-RU" dirty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4917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4294" y="1834063"/>
            <a:ext cx="10905567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i="1" dirty="0">
                <a:latin typeface="Cambria" panose="02040503050406030204" pitchFamily="18" charset="0"/>
                <a:ea typeface="Cambria" panose="02040503050406030204" pitchFamily="18" charset="0"/>
              </a:rPr>
              <a:t>53.3.2.3. По элементу вида расходов "323 Приобретение товаров, работ и услуг в пользу граждан в целях их социального обеспечения" отражаются расходы бюджетов бюджетной системы Российской Федерации, а также расходы государственных (муниципальных) бюджетных и автономных учреждений на приобретение товаров, работ и услуг в целях социального обеспечения граждан в соответствии с законодательством Российской Федерации, в том числе</a:t>
            </a:r>
            <a:r>
              <a:rPr lang="ru-RU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ru-RU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…………..</a:t>
            </a:r>
            <a:endParaRPr lang="ru-RU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6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По </a:t>
            </a:r>
            <a:r>
              <a:rPr lang="ru-RU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данному элементу вида расходов также отражается оплата </a:t>
            </a:r>
            <a:r>
              <a:rPr lang="ru-RU" sz="16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отдельных </a:t>
            </a:r>
            <a:r>
              <a:rPr lang="ru-RU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видов товаров, работ, услуг, приобретаемых с использованием электронного сертификата за счет средств бюджетов бюджетной системы Российской Федерации</a:t>
            </a:r>
            <a:r>
              <a:rPr lang="ru-RU" sz="16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600" dirty="0" smtClean="0"/>
              <a:t>При этом, согласно письму Минфина России от 26.03.2026 № 02-05-09/24736 Минфин России считает возможным  отражение в 2026 году расходов Социального фонда России по КВР 321.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11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0019" y="1003066"/>
            <a:ext cx="10462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mbria" panose="02040503050406030204" pitchFamily="18" charset="0"/>
                <a:cs typeface="Segoe UI Light" panose="020B0502040204020203" pitchFamily="34" charset="0"/>
              </a:rPr>
              <a:t>Приказ Минфина России от 01.12.2025 № 172н «О внесении изменений в Порядок формирования и применения кодов бюджетной классификации РФ, их структуру и принципы назначения, утвержденные приказом Минфина России от 24.05.2022 № 82н»</a:t>
            </a:r>
            <a:endParaRPr lang="ru-RU" sz="1600" b="1" dirty="0">
              <a:latin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5252411" y="185801"/>
            <a:ext cx="6716377" cy="4985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hangingPunct="0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dirty="0" smtClean="0">
                <a:sym typeface="Helvetica Neue"/>
              </a:rPr>
              <a:t>Коды бюджетной классификации</a:t>
            </a:r>
            <a:endParaRPr lang="ru-RU" dirty="0">
              <a:sym typeface="Helvetica Neue"/>
            </a:endParaRPr>
          </a:p>
        </p:txBody>
      </p:sp>
      <p:pic>
        <p:nvPicPr>
          <p:cNvPr id="7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91052"/>
            <a:ext cx="519075" cy="54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19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241" y="2714625"/>
            <a:ext cx="7972425" cy="41433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4294" y="1834063"/>
            <a:ext cx="109055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Изменена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редакция пунктов 32, 33 в части применения КБК по БО ДО, поставленных на учет в прошлом финансовом году, а также сроков  по внесению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изменений в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НСИ ГИИС ЭБ в 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целях утверждения кодов бюджетной классификации Российской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Федерации в случае необходимости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Письмо МФ РФ от 27.01.2026 № 02-05-07/5352</a:t>
            </a:r>
            <a:endParaRPr lang="ru-RU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12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0019" y="1003066"/>
            <a:ext cx="10462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mbria" panose="02040503050406030204" pitchFamily="18" charset="0"/>
                <a:cs typeface="Segoe UI Light" panose="020B0502040204020203" pitchFamily="34" charset="0"/>
              </a:rPr>
              <a:t>Приказ Минфина России от 01.12.2025 № 172н «О внесении изменений в Порядок формирования и применения кодов бюджетной классификации РФ, их структуру и принципы назначения, утвержденные приказом Минфина России от 24.05.2022 № 82н»</a:t>
            </a:r>
            <a:endParaRPr lang="ru-RU" sz="1600" b="1" dirty="0">
              <a:latin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5252411" y="185801"/>
            <a:ext cx="6716377" cy="4985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hangingPunct="0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dirty="0" smtClean="0">
                <a:sym typeface="Helvetica Neue"/>
              </a:rPr>
              <a:t>Коды бюджетной классификации</a:t>
            </a:r>
            <a:endParaRPr lang="ru-RU" dirty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4828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599832"/>
            <a:ext cx="11249025" cy="1609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22144" y="6477592"/>
            <a:ext cx="3035968" cy="365125"/>
          </a:xfrm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0019" y="1003066"/>
            <a:ext cx="104626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Списочная форма Карточки </a:t>
            </a:r>
            <a:r>
              <a:rPr lang="ru-RU" sz="1600" dirty="0"/>
              <a:t>учета лимитов бюджетных обязательств (бюджетных ассигнований) ф. </a:t>
            </a:r>
            <a:r>
              <a:rPr lang="ru-RU" sz="1600" dirty="0" smtClean="0"/>
              <a:t>0504062</a:t>
            </a:r>
            <a:endParaRPr lang="ru-RU" sz="1600" b="1" dirty="0">
              <a:latin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5252411" y="185801"/>
            <a:ext cx="6716377" cy="4985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hangingPunct="0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dirty="0" smtClean="0">
                <a:sym typeface="Helvetica Neue"/>
              </a:rPr>
              <a:t>Регистры казначейского учета</a:t>
            </a:r>
            <a:endParaRPr lang="ru-RU" dirty="0">
              <a:sym typeface="Helvetica Neue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76276"/>
            <a:ext cx="1402441" cy="548985"/>
          </a:xfrm>
          <a:prstGeom prst="rect">
            <a:avLst/>
          </a:prstGeom>
        </p:spPr>
      </p:pic>
      <p:sp>
        <p:nvSpPr>
          <p:cNvPr id="19" name="Прямоугольная выноска 18"/>
          <p:cNvSpPr/>
          <p:nvPr/>
        </p:nvSpPr>
        <p:spPr>
          <a:xfrm>
            <a:off x="1328095" y="1335628"/>
            <a:ext cx="1322121" cy="260009"/>
          </a:xfrm>
          <a:prstGeom prst="wedgeRectCallout">
            <a:avLst>
              <a:gd name="adj1" fmla="val 65385"/>
              <a:gd name="adj2" fmla="val 29811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Cambria" panose="02040503050406030204" pitchFamily="18" charset="0"/>
                <a:cs typeface="Segoe UI Light" panose="020B0502040204020203" pitchFamily="34" charset="0"/>
              </a:rPr>
              <a:t>20.03.2026</a:t>
            </a:r>
            <a:endParaRPr lang="ru-RU" sz="1100" b="1" dirty="0">
              <a:solidFill>
                <a:schemeClr val="tx1"/>
              </a:solidFill>
              <a:latin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500" y="1587841"/>
            <a:ext cx="625511" cy="12887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5400000">
            <a:off x="10500263" y="2710911"/>
            <a:ext cx="221173" cy="800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8401050" y="2902185"/>
            <a:ext cx="1390649" cy="373889"/>
          </a:xfrm>
          <a:prstGeom prst="wedgeRectCallout">
            <a:avLst>
              <a:gd name="adj1" fmla="val 74965"/>
              <a:gd name="adj2" fmla="val -1632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Cambria" panose="02040503050406030204" pitchFamily="18" charset="0"/>
                <a:cs typeface="Segoe UI Light" panose="020B0502040204020203" pitchFamily="34" charset="0"/>
              </a:rPr>
              <a:t>18 331 995 709,33</a:t>
            </a:r>
            <a:endParaRPr lang="ru-RU" sz="1100" b="1" dirty="0">
              <a:solidFill>
                <a:schemeClr val="tx1"/>
              </a:solidFill>
              <a:latin typeface="Cambria" panose="02040503050406030204" pitchFamily="18" charset="0"/>
              <a:cs typeface="Segoe UI Light" panose="020B0502040204020203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3432854"/>
            <a:ext cx="11249025" cy="11049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02" y="4789656"/>
            <a:ext cx="11262824" cy="1733550"/>
          </a:xfrm>
          <a:prstGeom prst="rect">
            <a:avLst/>
          </a:prstGeom>
        </p:spPr>
      </p:pic>
      <p:sp>
        <p:nvSpPr>
          <p:cNvPr id="24" name="Номер слайда 3"/>
          <p:cNvSpPr txBox="1">
            <a:spLocks/>
          </p:cNvSpPr>
          <p:nvPr/>
        </p:nvSpPr>
        <p:spPr>
          <a:xfrm>
            <a:off x="8914636" y="7399840"/>
            <a:ext cx="3035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3</a:t>
            </a:r>
            <a:endParaRPr lang="ru-RU" dirty="0"/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1328094" y="3276074"/>
            <a:ext cx="1322121" cy="255855"/>
          </a:xfrm>
          <a:prstGeom prst="wedgeRectCallout">
            <a:avLst>
              <a:gd name="adj1" fmla="val 163230"/>
              <a:gd name="adj2" fmla="val 2559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Cambria" panose="02040503050406030204" pitchFamily="18" charset="0"/>
                <a:cs typeface="Segoe UI Light" panose="020B0502040204020203" pitchFamily="34" charset="0"/>
              </a:rPr>
              <a:t>19.03.2026</a:t>
            </a:r>
            <a:endParaRPr lang="ru-RU" sz="1100" b="1" dirty="0">
              <a:solidFill>
                <a:schemeClr val="tx1"/>
              </a:solidFill>
              <a:latin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5400000">
            <a:off x="4403722" y="3803251"/>
            <a:ext cx="336554" cy="6286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9821521" y="5819512"/>
            <a:ext cx="294239" cy="942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7668007" y="6538912"/>
            <a:ext cx="1466086" cy="303805"/>
          </a:xfrm>
          <a:prstGeom prst="wedgeRectCallout">
            <a:avLst>
              <a:gd name="adj1" fmla="val 66158"/>
              <a:gd name="adj2" fmla="val -10017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Cambria" panose="02040503050406030204" pitchFamily="18" charset="0"/>
                <a:cs typeface="Segoe UI Light" panose="020B0502040204020203" pitchFamily="34" charset="0"/>
              </a:rPr>
              <a:t>18 331 995 709,33</a:t>
            </a:r>
            <a:endParaRPr lang="ru-RU" sz="1100" b="1" dirty="0">
              <a:solidFill>
                <a:schemeClr val="tx1"/>
              </a:solidFill>
              <a:latin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14826" y="5446877"/>
            <a:ext cx="402818" cy="6709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51735" y="3186679"/>
            <a:ext cx="104626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Главная </a:t>
            </a:r>
            <a:r>
              <a:rPr lang="ru-RU" sz="1600" dirty="0" smtClean="0"/>
              <a:t>книга (ф. 0504072)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6349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31" y="3919337"/>
            <a:ext cx="11233038" cy="876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31" y="1587729"/>
            <a:ext cx="11233037" cy="1933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35968" cy="365125"/>
          </a:xfr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0019" y="1003066"/>
            <a:ext cx="10462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Списочная форма Ведомости учета </a:t>
            </a:r>
            <a:r>
              <a:rPr lang="ru-RU" sz="1600" dirty="0"/>
              <a:t>внутренних расчетов между органами, осуществляющими кассовое обслуживание исполнения </a:t>
            </a:r>
            <a:r>
              <a:rPr lang="ru-RU" sz="1600" dirty="0" smtClean="0"/>
              <a:t>бюджета (ф</a:t>
            </a:r>
            <a:r>
              <a:rPr lang="ru-RU" sz="1600" dirty="0"/>
              <a:t>. </a:t>
            </a:r>
            <a:r>
              <a:rPr lang="ru-RU" sz="1600" dirty="0" smtClean="0"/>
              <a:t>0504061)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b="1" dirty="0">
              <a:latin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5252411" y="185801"/>
            <a:ext cx="6716377" cy="4985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hangingPunct="0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dirty="0" smtClean="0">
                <a:sym typeface="Helvetica Neue"/>
              </a:rPr>
              <a:t>Регистры казначейского учета</a:t>
            </a:r>
            <a:endParaRPr lang="ru-RU" dirty="0">
              <a:sym typeface="Helvetica Neue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76276"/>
            <a:ext cx="1402441" cy="548985"/>
          </a:xfrm>
          <a:prstGeom prst="rect">
            <a:avLst/>
          </a:prstGeom>
        </p:spPr>
      </p:pic>
      <p:sp>
        <p:nvSpPr>
          <p:cNvPr id="12" name="Прямоугольная выноска 11"/>
          <p:cNvSpPr/>
          <p:nvPr/>
        </p:nvSpPr>
        <p:spPr>
          <a:xfrm>
            <a:off x="1963885" y="3612659"/>
            <a:ext cx="1312716" cy="260009"/>
          </a:xfrm>
          <a:prstGeom prst="wedgeRectCallout">
            <a:avLst>
              <a:gd name="adj1" fmla="val 109646"/>
              <a:gd name="adj2" fmla="val 25049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Cambria" panose="02040503050406030204" pitchFamily="18" charset="0"/>
                <a:cs typeface="Segoe UI Light" panose="020B0502040204020203" pitchFamily="34" charset="0"/>
              </a:rPr>
              <a:t>27.03.2026</a:t>
            </a:r>
            <a:endParaRPr lang="ru-RU" sz="1100" b="1" dirty="0">
              <a:solidFill>
                <a:schemeClr val="tx1"/>
              </a:solidFill>
              <a:latin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0989" y="4424634"/>
            <a:ext cx="625511" cy="3895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39345" y="3589124"/>
            <a:ext cx="104626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Главная </a:t>
            </a:r>
            <a:r>
              <a:rPr lang="ru-RU" sz="1600" dirty="0" smtClean="0"/>
              <a:t>книга (ф. 0504072)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531" y="5020335"/>
            <a:ext cx="11233037" cy="1400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Прямоугольная выноска 18"/>
          <p:cNvSpPr/>
          <p:nvPr/>
        </p:nvSpPr>
        <p:spPr>
          <a:xfrm>
            <a:off x="8944357" y="5969727"/>
            <a:ext cx="1466086" cy="303805"/>
          </a:xfrm>
          <a:prstGeom prst="wedgeRectCallout">
            <a:avLst>
              <a:gd name="adj1" fmla="val 66158"/>
              <a:gd name="adj2" fmla="val -10017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Cambria" panose="02040503050406030204" pitchFamily="18" charset="0"/>
                <a:cs typeface="Segoe UI Light" panose="020B0502040204020203" pitchFamily="34" charset="0"/>
              </a:rPr>
              <a:t>778 025,34</a:t>
            </a:r>
            <a:endParaRPr lang="ru-RU" sz="1100" b="1" dirty="0">
              <a:solidFill>
                <a:schemeClr val="tx1"/>
              </a:solidFill>
              <a:latin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41814" y="5699327"/>
            <a:ext cx="625511" cy="3560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9277732" y="3578952"/>
            <a:ext cx="1466086" cy="303805"/>
          </a:xfrm>
          <a:prstGeom prst="wedgeRectCallout">
            <a:avLst>
              <a:gd name="adj1" fmla="val 66158"/>
              <a:gd name="adj2" fmla="val -10017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Cambria" panose="02040503050406030204" pitchFamily="18" charset="0"/>
                <a:cs typeface="Segoe UI Light" panose="020B0502040204020203" pitchFamily="34" charset="0"/>
              </a:rPr>
              <a:t>778 025,34</a:t>
            </a:r>
            <a:endParaRPr lang="ru-RU" sz="1100" b="1" dirty="0">
              <a:solidFill>
                <a:schemeClr val="tx1"/>
              </a:solidFill>
              <a:latin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075189" y="3146627"/>
            <a:ext cx="625511" cy="3560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2411560" y="1736234"/>
            <a:ext cx="1312716" cy="321435"/>
          </a:xfrm>
          <a:prstGeom prst="wedgeRectCallout">
            <a:avLst>
              <a:gd name="adj1" fmla="val 63208"/>
              <a:gd name="adj2" fmla="val 23950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Cambria" panose="02040503050406030204" pitchFamily="18" charset="0"/>
                <a:cs typeface="Segoe UI Light" panose="020B0502040204020203" pitchFamily="34" charset="0"/>
              </a:rPr>
              <a:t>27.03.2026</a:t>
            </a:r>
            <a:endParaRPr lang="ru-RU" sz="1100" b="1" dirty="0">
              <a:solidFill>
                <a:schemeClr val="tx1"/>
              </a:solidFill>
              <a:latin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88589" y="2083236"/>
            <a:ext cx="625511" cy="1042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30413" y="2083237"/>
            <a:ext cx="402818" cy="1063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92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19" y="2066925"/>
            <a:ext cx="11098182" cy="11001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35968" cy="365125"/>
          </a:xfrm>
        </p:spPr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0019" y="1003066"/>
            <a:ext cx="1046266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600" b="1" dirty="0" smtClean="0">
                <a:latin typeface="Cambria" panose="02040503050406030204" pitchFamily="18" charset="0"/>
                <a:cs typeface="Segoe UI Light" panose="020B0502040204020203" pitchFamily="34" charset="0"/>
              </a:rPr>
              <a:t>Формула для сверки полноты завершения расчетов при частичном переходе ТОФК на НПС  </a:t>
            </a:r>
            <a:endParaRPr lang="ru-RU" sz="1600" b="1" dirty="0">
              <a:latin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320397" y="2819188"/>
            <a:ext cx="3616374" cy="3361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7099834" y="4001686"/>
            <a:ext cx="3936733" cy="1038653"/>
          </a:xfrm>
          <a:prstGeom prst="wedgeRectCallout">
            <a:avLst>
              <a:gd name="adj1" fmla="val 38392"/>
              <a:gd name="adj2" fmla="val -12608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  <a:cs typeface="Segoe UI Light" panose="020B0502040204020203" pitchFamily="34" charset="0"/>
              </a:rPr>
              <a:t>Сумма по формуле в гр. 8 и сумма по строке 233 в гр. 9 должны быть равны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5252411" y="185801"/>
            <a:ext cx="6716377" cy="4985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hangingPunct="0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dirty="0" smtClean="0">
                <a:sym typeface="Helvetica Neue"/>
              </a:rPr>
              <a:t>Сверка расчетов</a:t>
            </a:r>
            <a:endParaRPr lang="ru-RU" dirty="0">
              <a:sym typeface="Helvetica Neue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76276"/>
            <a:ext cx="1402441" cy="5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84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3252579"/>
            <a:ext cx="10426977" cy="3090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28367" y="2085306"/>
            <a:ext cx="11315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mbria" panose="02040503050406030204" pitchFamily="18" charset="0"/>
                <a:cs typeface="Segoe UI Light" panose="020B0502040204020203" pitchFamily="34" charset="0"/>
              </a:rPr>
              <a:t>Выверка раздела Справочно Отчета СКП до доработки в случае передачи полномочий Платежного центра</a:t>
            </a:r>
          </a:p>
          <a:p>
            <a:pPr algn="ctr"/>
            <a:endParaRPr lang="ru-RU" sz="1600" b="1" dirty="0">
              <a:latin typeface="Cambria" panose="02040503050406030204" pitchFamily="18" charset="0"/>
              <a:cs typeface="Segoe UI Light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Cambria" panose="02040503050406030204" pitchFamily="18" charset="0"/>
                <a:cs typeface="Segoe UI Light" panose="020B0502040204020203" pitchFamily="34" charset="0"/>
              </a:rPr>
              <a:t>По графе Код системы находим значение «ПУДС» основного раздела Отчета СКП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Cambria" panose="02040503050406030204" pitchFamily="18" charset="0"/>
                <a:cs typeface="Segoe UI Light" panose="020B0502040204020203" pitchFamily="34" charset="0"/>
              </a:rPr>
              <a:t>Выбираем значения оборотов по казначейским счетам у которых значение корреспондирующего счета = 40102%</a:t>
            </a:r>
          </a:p>
          <a:p>
            <a:pPr marL="342900" indent="-342900">
              <a:buAutoNum type="arabicPeriod"/>
            </a:pPr>
            <a:endParaRPr lang="ru-RU" sz="1600" dirty="0">
              <a:latin typeface="Cambria" panose="02040503050406030204" pitchFamily="18" charset="0"/>
              <a:cs typeface="Segoe UI Light" panose="020B0502040204020203" pitchFamily="34" charset="0"/>
            </a:endParaRPr>
          </a:p>
          <a:p>
            <a:pPr marL="342900" indent="-342900">
              <a:buAutoNum type="arabicPeriod"/>
            </a:pPr>
            <a:endParaRPr lang="ru-RU" sz="1600" dirty="0" smtClean="0">
              <a:latin typeface="Cambria" panose="02040503050406030204" pitchFamily="18" charset="0"/>
              <a:cs typeface="Segoe UI Light" panose="020B0502040204020203" pitchFamily="34" charset="0"/>
            </a:endParaRPr>
          </a:p>
          <a:p>
            <a:pPr marL="342900" indent="-342900">
              <a:buAutoNum type="arabicPeriod"/>
            </a:pPr>
            <a:endParaRPr lang="ru-RU" sz="1600" dirty="0">
              <a:latin typeface="Cambria" panose="02040503050406030204" pitchFamily="18" charset="0"/>
              <a:cs typeface="Segoe UI Light" panose="020B0502040204020203" pitchFamily="34" charset="0"/>
            </a:endParaRPr>
          </a:p>
          <a:p>
            <a:pPr marL="342900" indent="-342900">
              <a:buAutoNum type="arabicPeriod"/>
            </a:pPr>
            <a:endParaRPr lang="ru-RU" sz="1600" dirty="0" smtClean="0">
              <a:latin typeface="Cambria" panose="02040503050406030204" pitchFamily="18" charset="0"/>
              <a:cs typeface="Segoe UI Light" panose="020B0502040204020203" pitchFamily="34" charset="0"/>
            </a:endParaRPr>
          </a:p>
          <a:p>
            <a:pPr marL="342900" indent="-342900">
              <a:buAutoNum type="arabicPeriod"/>
            </a:pPr>
            <a:endParaRPr lang="ru-RU" sz="1600" dirty="0">
              <a:latin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5252411" y="185801"/>
            <a:ext cx="6716377" cy="4985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hangingPunct="0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dirty="0" smtClean="0">
                <a:sym typeface="Helvetica Neue"/>
              </a:rPr>
              <a:t>Сверка расчетов в условиях централизации</a:t>
            </a:r>
            <a:endParaRPr lang="ru-RU" dirty="0">
              <a:sym typeface="Helvetica Neue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76276"/>
            <a:ext cx="1402441" cy="5489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367" y="902691"/>
            <a:ext cx="112182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spcAft>
                <a:spcPts val="0"/>
              </a:spcAft>
            </a:pPr>
            <a:r>
              <a:rPr lang="ru-RU" sz="1600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Проблема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: в Отчете Информация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о движении средств в условиях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СКП (Отчет СКП) - принадлежность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единого казначейского счета, казначейских счетов к ТОФК, осуществляющего полномочия платежного центра,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вычисляется на дату его формирования, а не на дату,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указанную во входных параметрах запроса на формирование Отчета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СКП.</a:t>
            </a: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0215" algn="just">
              <a:lnSpc>
                <a:spcPts val="1800"/>
              </a:lnSpc>
              <a:spcAft>
                <a:spcPts val="0"/>
              </a:spcAft>
            </a:pPr>
            <a:r>
              <a:rPr lang="ru-RU" sz="1600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Результат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: в разделе Справочно не отражаются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обороты по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КС, обслуживающимся в ПУДС ТОФК (не централизованы)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00911" y="3799372"/>
            <a:ext cx="5314764" cy="1856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819961" y="4542322"/>
            <a:ext cx="5314764" cy="1856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839011" y="5456722"/>
            <a:ext cx="5314764" cy="1856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67586" y="6161572"/>
            <a:ext cx="5314764" cy="1856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677879">
            <a:off x="10602803" y="3399381"/>
            <a:ext cx="1592753" cy="323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Пример!</a:t>
            </a: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35968" cy="365125"/>
          </a:xfrm>
        </p:spPr>
        <p:txBody>
          <a:bodyPr/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3154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3230230"/>
            <a:ext cx="5819775" cy="2341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95300" y="1296763"/>
            <a:ext cx="11315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mbria" panose="02040503050406030204" pitchFamily="18" charset="0"/>
                <a:cs typeface="Segoe UI Light" panose="020B0502040204020203" pitchFamily="34" charset="0"/>
              </a:rPr>
              <a:t>Выверка раздела Справочно Отчета СКП до его доработки в случае передачи полномочий Платежного центра</a:t>
            </a:r>
          </a:p>
          <a:p>
            <a:pPr algn="ctr"/>
            <a:endParaRPr lang="ru-RU" sz="1600" b="1" dirty="0" smtClean="0">
              <a:latin typeface="Cambria" panose="02040503050406030204" pitchFamily="18" charset="0"/>
              <a:cs typeface="Segoe UI Light" panose="020B0502040204020203" pitchFamily="34" charset="0"/>
            </a:endParaRPr>
          </a:p>
          <a:p>
            <a:pPr algn="ctr"/>
            <a:endParaRPr lang="ru-RU" sz="1600" b="1" dirty="0" smtClean="0">
              <a:latin typeface="Cambria" panose="02040503050406030204" pitchFamily="18" charset="0"/>
              <a:cs typeface="Segoe UI Light" panose="020B0502040204020203" pitchFamily="34" charset="0"/>
            </a:endParaRPr>
          </a:p>
          <a:p>
            <a:pPr algn="ctr"/>
            <a:r>
              <a:rPr lang="ru-RU" sz="1600" dirty="0" smtClean="0">
                <a:latin typeface="Cambria" panose="02040503050406030204" pitchFamily="18" charset="0"/>
                <a:cs typeface="Segoe UI Light" panose="020B0502040204020203" pitchFamily="34" charset="0"/>
              </a:rPr>
              <a:t>3. Сверяем наличие казначейских счетов из основного раздела Отчета СКП с кодом системы «ПУДС» (см. п. 2 выверки) </a:t>
            </a:r>
          </a:p>
          <a:p>
            <a:pPr algn="ctr"/>
            <a:r>
              <a:rPr lang="ru-RU" sz="1600" dirty="0" smtClean="0">
                <a:latin typeface="Cambria" panose="02040503050406030204" pitchFamily="18" charset="0"/>
                <a:cs typeface="Segoe UI Light" panose="020B0502040204020203" pitchFamily="34" charset="0"/>
              </a:rPr>
              <a:t>с перечнем казначейских счетов из раздела Справочно с кодом  системы ПУДС</a:t>
            </a:r>
          </a:p>
          <a:p>
            <a:pPr marL="342900" indent="-342900">
              <a:buAutoNum type="arabicPeriod"/>
            </a:pPr>
            <a:endParaRPr lang="ru-RU" sz="1600" dirty="0" smtClean="0">
              <a:latin typeface="Cambria" panose="02040503050406030204" pitchFamily="18" charset="0"/>
              <a:cs typeface="Segoe UI Light" panose="020B0502040204020203" pitchFamily="34" charset="0"/>
            </a:endParaRPr>
          </a:p>
          <a:p>
            <a:pPr marL="342900" indent="-342900">
              <a:buAutoNum type="arabicPeriod"/>
            </a:pPr>
            <a:endParaRPr lang="ru-RU" sz="1600" dirty="0" smtClean="0">
              <a:latin typeface="Cambria" panose="02040503050406030204" pitchFamily="18" charset="0"/>
              <a:cs typeface="Segoe UI Light" panose="020B0502040204020203" pitchFamily="34" charset="0"/>
            </a:endParaRPr>
          </a:p>
          <a:p>
            <a:pPr marL="342900" indent="-342900">
              <a:buAutoNum type="arabicPeriod"/>
            </a:pPr>
            <a:endParaRPr lang="ru-RU" sz="1600" dirty="0" smtClean="0">
              <a:latin typeface="Cambria" panose="02040503050406030204" pitchFamily="18" charset="0"/>
              <a:cs typeface="Segoe UI Light" panose="020B0502040204020203" pitchFamily="34" charset="0"/>
            </a:endParaRPr>
          </a:p>
          <a:p>
            <a:pPr marL="342900" indent="-342900">
              <a:buAutoNum type="arabicPeriod"/>
            </a:pPr>
            <a:endParaRPr lang="ru-RU" sz="1600" dirty="0">
              <a:latin typeface="Cambria" panose="02040503050406030204" pitchFamily="18" charset="0"/>
              <a:cs typeface="Segoe UI Light" panose="020B0502040204020203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76276"/>
            <a:ext cx="1402441" cy="54898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096000" y="5056972"/>
            <a:ext cx="1971675" cy="51515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677879">
            <a:off x="10120164" y="2880551"/>
            <a:ext cx="1933833" cy="323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Пример!!!</a:t>
            </a: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25" y="3064207"/>
            <a:ext cx="5333999" cy="3090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914400" y="3807260"/>
            <a:ext cx="828675" cy="14088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14400" y="4511393"/>
            <a:ext cx="828675" cy="19628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14400" y="5394449"/>
            <a:ext cx="828675" cy="186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35968" cy="365125"/>
          </a:xfrm>
        </p:spPr>
        <p:txBody>
          <a:bodyPr/>
          <a:lstStyle/>
          <a:p>
            <a:r>
              <a:rPr lang="ru-RU" dirty="0"/>
              <a:t>6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610225" y="418414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939345" y="3061847"/>
            <a:ext cx="828675" cy="1408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1768020" y="6267597"/>
            <a:ext cx="2095542" cy="393766"/>
          </a:xfrm>
          <a:prstGeom prst="wedgeRectCallout">
            <a:avLst>
              <a:gd name="adj1" fmla="val -48855"/>
              <a:gd name="adj2" fmla="val -80581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96594" y="6292272"/>
            <a:ext cx="20229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ambria" panose="02040503050406030204" pitchFamily="18" charset="0"/>
                <a:cs typeface="Segoe UI Light" panose="020B0502040204020203" pitchFamily="34" charset="0"/>
              </a:rPr>
              <a:t>Нет в разделе Справочно!!</a:t>
            </a:r>
            <a:endParaRPr lang="ru-RU" sz="1200" dirty="0">
              <a:latin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28" name="Заголовок 2"/>
          <p:cNvSpPr txBox="1">
            <a:spLocks/>
          </p:cNvSpPr>
          <p:nvPr/>
        </p:nvSpPr>
        <p:spPr>
          <a:xfrm>
            <a:off x="5252411" y="185801"/>
            <a:ext cx="6716377" cy="4985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hangingPunct="0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dirty="0" smtClean="0">
                <a:sym typeface="Helvetica Neue"/>
              </a:rPr>
              <a:t>Сверка расчетов в условиях централизации</a:t>
            </a:r>
            <a:endParaRPr lang="ru-RU" dirty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56225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95300" y="1296763"/>
            <a:ext cx="11315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mbria" panose="02040503050406030204" pitchFamily="18" charset="0"/>
                <a:cs typeface="Segoe UI Light" panose="020B0502040204020203" pitchFamily="34" charset="0"/>
              </a:rPr>
              <a:t>Выверка раздела Справочно Отчета СКП до его доработки в случае передачи полномочий Платежного центра</a:t>
            </a:r>
          </a:p>
          <a:p>
            <a:pPr algn="ctr"/>
            <a:endParaRPr lang="ru-RU" sz="1600" b="1" dirty="0">
              <a:latin typeface="Cambria" panose="02040503050406030204" pitchFamily="18" charset="0"/>
              <a:cs typeface="Segoe UI Light" panose="020B0502040204020203" pitchFamily="34" charset="0"/>
            </a:endParaRPr>
          </a:p>
          <a:p>
            <a:pPr algn="ctr"/>
            <a:endParaRPr lang="ru-RU" sz="1600" b="1" dirty="0">
              <a:latin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600" dirty="0" smtClean="0">
                <a:latin typeface="Cambria" panose="02040503050406030204" pitchFamily="18" charset="0"/>
                <a:cs typeface="Segoe UI Light" panose="020B0502040204020203" pitchFamily="34" charset="0"/>
              </a:rPr>
              <a:t>4. Учитываем недостающие обороты по КС, отсутствующим в разделе Справочно, в строке по 40102%</a:t>
            </a:r>
          </a:p>
          <a:p>
            <a:r>
              <a:rPr lang="ru-RU" sz="1600" dirty="0" smtClean="0">
                <a:latin typeface="Cambria" panose="02040503050406030204" pitchFamily="18" charset="0"/>
                <a:cs typeface="Segoe UI Light" panose="020B0502040204020203" pitchFamily="34" charset="0"/>
              </a:rPr>
              <a:t>6. Сравниваем разницу между графами Оборот по Кредиту, Оборот по Дебету</a:t>
            </a:r>
            <a:endParaRPr lang="ru-RU" sz="1600" dirty="0">
              <a:latin typeface="Cambria" panose="02040503050406030204" pitchFamily="18" charset="0"/>
              <a:cs typeface="Segoe UI Light" panose="020B0502040204020203" pitchFamily="34" charset="0"/>
            </a:endParaRPr>
          </a:p>
          <a:p>
            <a:pPr marL="342900" indent="-342900">
              <a:buAutoNum type="arabicPeriod"/>
            </a:pPr>
            <a:endParaRPr lang="ru-RU" sz="1600" dirty="0" smtClean="0">
              <a:latin typeface="Cambria" panose="02040503050406030204" pitchFamily="18" charset="0"/>
              <a:cs typeface="Segoe UI Light" panose="020B0502040204020203" pitchFamily="34" charset="0"/>
            </a:endParaRPr>
          </a:p>
          <a:p>
            <a:pPr marL="342900" indent="-342900">
              <a:buAutoNum type="arabicPeriod"/>
            </a:pPr>
            <a:endParaRPr lang="ru-RU" sz="1600" dirty="0">
              <a:latin typeface="Cambria" panose="02040503050406030204" pitchFamily="18" charset="0"/>
              <a:cs typeface="Segoe UI Light" panose="020B0502040204020203" pitchFamily="34" charset="0"/>
            </a:endParaRPr>
          </a:p>
          <a:p>
            <a:pPr marL="342900" indent="-342900">
              <a:buAutoNum type="arabicPeriod"/>
            </a:pPr>
            <a:endParaRPr lang="ru-RU" sz="1600" dirty="0" smtClean="0">
              <a:latin typeface="Cambria" panose="02040503050406030204" pitchFamily="18" charset="0"/>
              <a:cs typeface="Segoe UI Light" panose="020B0502040204020203" pitchFamily="34" charset="0"/>
            </a:endParaRPr>
          </a:p>
          <a:p>
            <a:pPr marL="342900" indent="-342900">
              <a:buAutoNum type="arabicPeriod"/>
            </a:pPr>
            <a:endParaRPr lang="ru-RU" sz="1600" dirty="0">
              <a:latin typeface="Cambria" panose="02040503050406030204" pitchFamily="18" charset="0"/>
              <a:cs typeface="Segoe UI Light" panose="020B0502040204020203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76276"/>
            <a:ext cx="1402441" cy="548985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>
            <a:off x="8002852" y="4419587"/>
            <a:ext cx="1" cy="31950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027696" y="4391778"/>
            <a:ext cx="1" cy="31950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532847" y="3760618"/>
            <a:ext cx="2807645" cy="633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Segoe UI Light" panose="020B0502040204020203" pitchFamily="34" charset="0"/>
              </a:rPr>
              <a:t>Расхождение равно сумме СБП</a:t>
            </a:r>
            <a:endParaRPr lang="ru-RU" sz="1400" b="1" dirty="0">
              <a:solidFill>
                <a:schemeClr val="tx1"/>
              </a:solidFill>
              <a:latin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32847" y="4739088"/>
            <a:ext cx="2807645" cy="631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Segoe UI Light" panose="020B0502040204020203" pitchFamily="34" charset="0"/>
              </a:rPr>
              <a:t>Внешних «</a:t>
            </a:r>
            <a:r>
              <a:rPr lang="ru-RU" sz="1400" b="1" dirty="0" err="1" smtClean="0">
                <a:solidFill>
                  <a:schemeClr val="tx1"/>
                </a:solidFill>
                <a:latin typeface="Cambria" panose="02040503050406030204" pitchFamily="18" charset="0"/>
                <a:cs typeface="Segoe UI Light" panose="020B0502040204020203" pitchFamily="34" charset="0"/>
              </a:rPr>
              <a:t>потеряшек</a:t>
            </a:r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Segoe UI Light" panose="020B0502040204020203" pitchFamily="34" charset="0"/>
              </a:rPr>
              <a:t>» нет</a:t>
            </a:r>
            <a:endParaRPr lang="ru-RU" sz="1400" b="1" dirty="0">
              <a:solidFill>
                <a:schemeClr val="tx1"/>
              </a:solidFill>
              <a:latin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32305" y="3760618"/>
            <a:ext cx="2845069" cy="631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Segoe UI Light" panose="020B0502040204020203" pitchFamily="34" charset="0"/>
              </a:rPr>
              <a:t>Расхождение </a:t>
            </a: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  <a:cs typeface="Segoe UI Light" panose="020B0502040204020203" pitchFamily="34" charset="0"/>
              </a:rPr>
              <a:t>НЕ</a:t>
            </a:r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Segoe UI Light" panose="020B0502040204020203" pitchFamily="34" charset="0"/>
              </a:rPr>
              <a:t> равно </a:t>
            </a: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Segoe UI Light" panose="020B0502040204020203" pitchFamily="34" charset="0"/>
              </a:rPr>
              <a:t>сумме СБП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632305" y="4739088"/>
            <a:ext cx="2858704" cy="631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  <a:cs typeface="Segoe UI Light" panose="020B0502040204020203" pitchFamily="34" charset="0"/>
              </a:rPr>
              <a:t>Есть внешняя «</a:t>
            </a:r>
            <a:r>
              <a:rPr lang="ru-RU" sz="1400" b="1" dirty="0" err="1" smtClean="0">
                <a:solidFill>
                  <a:srgbClr val="FF0000"/>
                </a:solidFill>
                <a:latin typeface="Cambria" panose="02040503050406030204" pitchFamily="18" charset="0"/>
                <a:cs typeface="Segoe UI Light" panose="020B0502040204020203" pitchFamily="34" charset="0"/>
              </a:rPr>
              <a:t>потеряшка</a:t>
            </a: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  <a:cs typeface="Segoe UI Light" panose="020B0502040204020203" pitchFamily="34" charset="0"/>
              </a:rPr>
              <a:t>»</a:t>
            </a:r>
            <a:endParaRPr lang="ru-RU" sz="1400" b="1" dirty="0">
              <a:solidFill>
                <a:srgbClr val="FF0000"/>
              </a:solidFill>
              <a:latin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5156342" y="1432310"/>
            <a:ext cx="763118" cy="3783197"/>
          </a:xfrm>
          <a:prstGeom prst="rightArrow">
            <a:avLst>
              <a:gd name="adj1" fmla="val 50000"/>
              <a:gd name="adj2" fmla="val 593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mbria" panose="02040503050406030204" pitchFamily="18" charset="0"/>
            </a:endParaRPr>
          </a:p>
        </p:txBody>
      </p:sp>
      <p:sp>
        <p:nvSpPr>
          <p:cNvPr id="2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35968" cy="365125"/>
          </a:xfrm>
        </p:spPr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27" name="Заголовок 2"/>
          <p:cNvSpPr txBox="1">
            <a:spLocks/>
          </p:cNvSpPr>
          <p:nvPr/>
        </p:nvSpPr>
        <p:spPr>
          <a:xfrm>
            <a:off x="5252411" y="185801"/>
            <a:ext cx="6716377" cy="4985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hangingPunct="0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dirty="0" smtClean="0">
                <a:sym typeface="Helvetica Neue"/>
              </a:rPr>
              <a:t>Сверка расчетов в условиях централизации</a:t>
            </a:r>
            <a:endParaRPr lang="ru-RU" dirty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763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35968" cy="365125"/>
          </a:xfrm>
        </p:spPr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0019" y="1003066"/>
            <a:ext cx="10462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Cambria" panose="02040503050406030204" pitchFamily="18" charset="0"/>
                <a:cs typeface="Segoe UI Light" panose="020B0502040204020203" pitchFamily="34" charset="0"/>
              </a:rPr>
              <a:t>Корректность раздела 4 «Информация по суммам привлеченных средств на уровень бюджетов субъектов РФ (местных бюджетов</a:t>
            </a:r>
            <a:r>
              <a:rPr lang="ru-RU" sz="1600" b="1" dirty="0" smtClean="0">
                <a:latin typeface="Cambria" panose="02040503050406030204" pitchFamily="18" charset="0"/>
                <a:cs typeface="Segoe UI Light" panose="020B0502040204020203" pitchFamily="34" charset="0"/>
              </a:rPr>
              <a:t>)» </a:t>
            </a:r>
            <a:r>
              <a:rPr lang="ru-RU" sz="1600" b="1" dirty="0">
                <a:latin typeface="Cambria" panose="02040503050406030204" pitchFamily="18" charset="0"/>
                <a:cs typeface="Segoe UI Light" panose="020B0502040204020203" pitchFamily="34" charset="0"/>
              </a:rPr>
              <a:t>Оперативного баланса (ф. 0531377) при переходе ТОФК на НПС </a:t>
            </a:r>
            <a:endParaRPr lang="ru-RU" sz="1600" b="1" dirty="0" smtClean="0">
              <a:latin typeface="Cambria" panose="02040503050406030204" pitchFamily="18" charset="0"/>
              <a:cs typeface="Segoe UI Light" panose="020B0502040204020203" pitchFamily="34" charset="0"/>
            </a:endParaRPr>
          </a:p>
          <a:p>
            <a:pPr algn="ctr"/>
            <a:r>
              <a:rPr lang="ru-RU" sz="1600" b="1" u="sng" dirty="0" smtClean="0">
                <a:latin typeface="Cambria" panose="02040503050406030204" pitchFamily="18" charset="0"/>
                <a:cs typeface="Segoe UI Light" panose="020B0502040204020203" pitchFamily="34" charset="0"/>
              </a:rPr>
              <a:t>в </a:t>
            </a:r>
            <a:r>
              <a:rPr lang="ru-RU" sz="1600" b="1" u="sng" dirty="0">
                <a:latin typeface="Cambria" panose="02040503050406030204" pitchFamily="18" charset="0"/>
                <a:cs typeface="Segoe UI Light" panose="020B0502040204020203" pitchFamily="34" charset="0"/>
              </a:rPr>
              <a:t>части остатка привлеченных средств на начало года</a:t>
            </a:r>
            <a:r>
              <a:rPr lang="ru-RU" sz="1600" b="1" dirty="0">
                <a:latin typeface="Cambria" panose="02040503050406030204" pitchFamily="18" charset="0"/>
                <a:cs typeface="Segoe UI Light" panose="020B0502040204020203" pitchFamily="34" charset="0"/>
              </a:rPr>
              <a:t>.  </a:t>
            </a: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5252411" y="185801"/>
            <a:ext cx="6716377" cy="4985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hangingPunct="0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dirty="0" smtClean="0">
                <a:sym typeface="Helvetica Neue"/>
              </a:rPr>
              <a:t>Оперативный баланс ф. 0531377</a:t>
            </a:r>
            <a:endParaRPr lang="ru-RU" dirty="0">
              <a:sym typeface="Helvetica Neue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76276"/>
            <a:ext cx="1402441" cy="5489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2579885"/>
            <a:ext cx="5153024" cy="3274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0325" y="2579885"/>
            <a:ext cx="5391150" cy="32684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Стрелка вправо 13"/>
          <p:cNvSpPr/>
          <p:nvPr/>
        </p:nvSpPr>
        <p:spPr>
          <a:xfrm>
            <a:off x="5850134" y="3346216"/>
            <a:ext cx="341116" cy="1682984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mbria" panose="020405030504060302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639425" y="4257675"/>
            <a:ext cx="1076325" cy="5455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952750" y="4257674"/>
            <a:ext cx="676276" cy="269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400051" y="1865646"/>
            <a:ext cx="1939391" cy="541951"/>
          </a:xfrm>
          <a:prstGeom prst="wedgeRectCallout">
            <a:avLst>
              <a:gd name="adj1" fmla="val 95855"/>
              <a:gd name="adj2" fmla="val 38184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Cambria" panose="02040503050406030204" pitchFamily="18" charset="0"/>
                <a:cs typeface="Segoe UI Light" panose="020B0502040204020203" pitchFamily="34" charset="0"/>
              </a:rPr>
              <a:t>ОМИ, созданный датой первого рабочего дня</a:t>
            </a:r>
            <a:endParaRPr lang="ru-RU" sz="1100" dirty="0">
              <a:solidFill>
                <a:schemeClr val="tx1"/>
              </a:solidFill>
              <a:latin typeface="Cambria" panose="02040503050406030204" pitchFamily="18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5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325" y="2579886"/>
            <a:ext cx="5391150" cy="32684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35968" cy="365125"/>
          </a:xfr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0019" y="1003066"/>
            <a:ext cx="10462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mbria" panose="02040503050406030204" pitchFamily="18" charset="0"/>
                <a:cs typeface="Segoe UI Light" panose="020B0502040204020203" pitchFamily="34" charset="0"/>
              </a:rPr>
              <a:t>Корректность раздела 4 «Информация по суммам привлеченных средств на уровень бюджетов субъектов РФ (местных бюджетов)» Оперативного баланса (ф. 0531377) при переходе ТОФК на НПС </a:t>
            </a:r>
          </a:p>
          <a:p>
            <a:pPr algn="ctr"/>
            <a:r>
              <a:rPr lang="ru-RU" sz="1600" b="1" u="sng" dirty="0" smtClean="0">
                <a:latin typeface="Cambria" panose="02040503050406030204" pitchFamily="18" charset="0"/>
                <a:cs typeface="Segoe UI Light" panose="020B0502040204020203" pitchFamily="34" charset="0"/>
              </a:rPr>
              <a:t>в части остатка привлеченных средств на начало года</a:t>
            </a:r>
            <a:r>
              <a:rPr lang="ru-RU" sz="1600" b="1" dirty="0" smtClean="0">
                <a:latin typeface="Cambria" panose="02040503050406030204" pitchFamily="18" charset="0"/>
                <a:cs typeface="Segoe UI Light" panose="020B0502040204020203" pitchFamily="34" charset="0"/>
              </a:rPr>
              <a:t>.  </a:t>
            </a:r>
            <a:endParaRPr lang="ru-RU" sz="1600" b="1" dirty="0">
              <a:latin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5252411" y="185801"/>
            <a:ext cx="6716377" cy="4985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hangingPunct="0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dirty="0" smtClean="0">
                <a:sym typeface="Helvetica Neue"/>
              </a:rPr>
              <a:t>Оперативный баланс ф. 0531377</a:t>
            </a:r>
            <a:endParaRPr lang="ru-RU" dirty="0">
              <a:sym typeface="Helvetica Neue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76276"/>
            <a:ext cx="1402441" cy="548985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5888234" y="3346216"/>
            <a:ext cx="341116" cy="1682984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mbria" panose="020405030504060302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639425" y="4257675"/>
            <a:ext cx="1076325" cy="5455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28" y="2579886"/>
            <a:ext cx="5479731" cy="32684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Овал 15"/>
          <p:cNvSpPr/>
          <p:nvPr/>
        </p:nvSpPr>
        <p:spPr>
          <a:xfrm>
            <a:off x="2952750" y="4257674"/>
            <a:ext cx="676276" cy="269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400051" y="1834064"/>
            <a:ext cx="1939391" cy="573534"/>
          </a:xfrm>
          <a:prstGeom prst="wedgeRectCallout">
            <a:avLst>
              <a:gd name="adj1" fmla="val 95855"/>
              <a:gd name="adj2" fmla="val 38184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Cambria" panose="02040503050406030204" pitchFamily="18" charset="0"/>
                <a:cs typeface="Segoe UI Light" panose="020B0502040204020203" pitchFamily="34" charset="0"/>
              </a:rPr>
              <a:t>ОМИ, созданный датой миграции на НПС </a:t>
            </a:r>
            <a:endParaRPr lang="ru-RU" sz="1100" dirty="0">
              <a:solidFill>
                <a:schemeClr val="tx1"/>
              </a:solidFill>
              <a:latin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8162926" y="1834063"/>
            <a:ext cx="2295524" cy="573533"/>
          </a:xfrm>
          <a:prstGeom prst="wedgeRectCallout">
            <a:avLst>
              <a:gd name="adj1" fmla="val 75523"/>
              <a:gd name="adj2" fmla="val 36191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Cambria" panose="02040503050406030204" pitchFamily="18" charset="0"/>
                <a:cs typeface="Segoe UI Light" panose="020B0502040204020203" pitchFamily="34" charset="0"/>
              </a:rPr>
              <a:t>Уменьшение на сумму остатка привлеченных средств с КС, переведенных на НПС</a:t>
            </a:r>
            <a:endParaRPr lang="ru-RU" sz="1100" dirty="0">
              <a:solidFill>
                <a:schemeClr val="tx1"/>
              </a:solidFill>
              <a:latin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6972" y="5978622"/>
            <a:ext cx="10462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                             Необходима установка задачи в рамках </a:t>
            </a:r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RFC-161443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. Задача размещена: </a:t>
            </a:r>
            <a:r>
              <a:rPr lang="en-US" sz="1400" dirty="0" err="1" smtClean="0"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fap</a:t>
            </a:r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/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АСФК</a:t>
            </a:r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/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32.16.0/Дистрибутивы ППО,ИО/Задачи/Задачи кТ15</a:t>
            </a:r>
          </a:p>
        </p:txBody>
      </p:sp>
      <p:pic>
        <p:nvPicPr>
          <p:cNvPr id="20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91" y="5848352"/>
            <a:ext cx="519075" cy="54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4568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55607</TotalTime>
  <Words>851</Words>
  <Application>Microsoft Office PowerPoint</Application>
  <PresentationFormat>Широкоэкранный</PresentationFormat>
  <Paragraphs>106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Helvetica Neue</vt:lpstr>
      <vt:lpstr>Segoe UI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 Анастасия Владимировна</dc:creator>
  <cp:lastModifiedBy>Макурина Аида Сабирхановна</cp:lastModifiedBy>
  <cp:revision>1637</cp:revision>
  <cp:lastPrinted>2022-10-18T12:50:58Z</cp:lastPrinted>
  <dcterms:created xsi:type="dcterms:W3CDTF">2021-09-09T06:57:17Z</dcterms:created>
  <dcterms:modified xsi:type="dcterms:W3CDTF">2026-03-26T14:15:06Z</dcterms:modified>
</cp:coreProperties>
</file>